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538" r:id="rId2"/>
    <p:sldId id="287" r:id="rId3"/>
    <p:sldId id="315" r:id="rId4"/>
    <p:sldId id="554" r:id="rId5"/>
    <p:sldId id="568" r:id="rId6"/>
    <p:sldId id="569" r:id="rId7"/>
    <p:sldId id="539" r:id="rId8"/>
    <p:sldId id="555" r:id="rId9"/>
    <p:sldId id="308" r:id="rId10"/>
    <p:sldId id="268" r:id="rId11"/>
  </p:sldIdLst>
  <p:sldSz cx="12192000" cy="6858000"/>
  <p:notesSz cx="6858000" cy="9144000"/>
  <p:embeddedFontLst>
    <p:embeddedFont>
      <p:font typeface="Amazon Ember" panose="020B0603020204020204" pitchFamily="34" charset="0"/>
      <p:regular r:id="rId14"/>
      <p:bold r:id="rId15"/>
      <p:italic r:id="rId16"/>
      <p:boldItalic r:id="rId17"/>
    </p:embeddedFont>
    <p:embeddedFont>
      <p:font typeface="Amazon Ember Display" panose="020B0603020204020204" pitchFamily="34" charset="0"/>
      <p:regular r:id="rId18"/>
      <p:bold r:id="rId19"/>
      <p:italic r:id="rId20"/>
      <p:boldItalic r:id="rId21"/>
    </p:embeddedFont>
    <p:embeddedFont>
      <p:font typeface="Amazon Ember Heavy" panose="020B0603020204020204" pitchFamily="34" charset="0"/>
      <p:bold r:id="rId22"/>
      <p:italic r:id="rId23"/>
      <p:boldItalic r:id="rId24"/>
    </p:embeddedFont>
    <p:embeddedFont>
      <p:font typeface="Amazon Ember Mono" panose="020B0603020204020204" pitchFamily="34" charset="0"/>
      <p:regular r:id="rId25"/>
      <p:bold r:id="rId26"/>
      <p:italic r:id="rId27"/>
      <p:boldItalic r:id="rId28"/>
    </p:embeddedFont>
    <p:embeddedFont>
      <p:font typeface="Lucida Console" panose="020B0609040504020204" pitchFamily="49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 options" id="{8806E88D-7D3F-475C-A6F5-14A5B6CD3EBE}">
          <p14:sldIdLst>
            <p14:sldId id="538"/>
            <p14:sldId id="287"/>
            <p14:sldId id="315"/>
            <p14:sldId id="554"/>
            <p14:sldId id="568"/>
            <p14:sldId id="569"/>
            <p14:sldId id="539"/>
            <p14:sldId id="555"/>
            <p14:sldId id="308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D97"/>
    <a:srgbClr val="9FFCEA"/>
    <a:srgbClr val="7CE8F4"/>
    <a:srgbClr val="FFD7BC"/>
    <a:srgbClr val="FFFFFF"/>
    <a:srgbClr val="191919"/>
    <a:srgbClr val="000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50" autoAdjust="0"/>
    <p:restoredTop sz="96215" autoAdjust="0"/>
  </p:normalViewPr>
  <p:slideViewPr>
    <p:cSldViewPr snapToGrid="0">
      <p:cViewPr varScale="1">
        <p:scale>
          <a:sx n="118" d="100"/>
          <a:sy n="118" d="100"/>
        </p:scale>
        <p:origin x="7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B3F9-42E9-426B-B3D2-D6012D7491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C71F7584-9745-40DA-BD49-9A41A97B2D2E}" type="slidenum">
              <a:rPr lang="en-US" sz="1000" smtClean="0"/>
              <a:pPr algn="ctr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2925300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470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/>
            </a:lvl1pPr>
          </a:lstStyle>
          <a:p>
            <a:fld id="{A3D89E5F-BEEF-42A1-A57B-E5A736D511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71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3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5425" indent="-1063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63550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747713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973138" indent="-117475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6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pos="264" userDrawn="1">
          <p15:clr>
            <a:srgbClr val="F26B43"/>
          </p15:clr>
        </p15:guide>
        <p15:guide id="4" pos="4056" userDrawn="1">
          <p15:clr>
            <a:srgbClr val="F26B43"/>
          </p15:clr>
        </p15:guide>
        <p15:guide id="5" orient="horz" pos="288" userDrawn="1">
          <p15:clr>
            <a:srgbClr val="F26B43"/>
          </p15:clr>
        </p15:guide>
        <p15:guide id="6" orient="horz" pos="264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932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sv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70E2337-9487-D7BC-8DF7-263B9E8CD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chemeClr val="accent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bg2"/>
                </a:solidFill>
              </a:rPr>
              <a:t>© </a:t>
            </a:r>
            <a:fld id="{C6188A5B-8814-1A48-BE2C-ACA1B8866D5C}" type="datetimeyyyy">
              <a:rPr lang="en-US" sz="600" smtClean="0">
                <a:solidFill>
                  <a:schemeClr val="bg2"/>
                </a:solidFill>
              </a:rPr>
              <a:t>2023</a:t>
            </a:fld>
            <a:r>
              <a:rPr lang="en-US" sz="600" dirty="0">
                <a:solidFill>
                  <a:schemeClr val="bg2"/>
                </a:solidFill>
              </a:rPr>
              <a:t>, Amazon Web Services, Inc. or its affiliates.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75A8EE-9868-A123-136A-1ED34CC51B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7" y="486287"/>
            <a:ext cx="3061383" cy="65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9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dark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306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213DF-CEC6-4F46-9CD4-5ED4A416A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8479-5E5D-4B94-9958-5C40D64BE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0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B167B-71A0-4735-93B6-5A034F89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3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91B74-659E-4EB1-8DB0-B962093F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32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7DE2B-5658-4ECD-9AB5-497E1D05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9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33600"/>
            <a:ext cx="10972800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CBB3C-A513-466E-B53F-E5E5781263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19C1A1-91E5-46D2-97FB-94E48C63B96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  <p15:guide id="2" orient="horz" pos="1128" userDrawn="1">
          <p15:clr>
            <a:srgbClr val="9FCC3B"/>
          </p15:clr>
        </p15:guide>
        <p15:guide id="3" orient="horz" pos="134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981200"/>
            <a:ext cx="10972800" cy="4229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3DDF9C-7004-4F4E-8707-3F8553760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7034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270F7-2BCA-4119-8F34-BD17AB29E1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17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  <p15:guide id="2" orient="horz" pos="1128" userDrawn="1">
          <p15:clr>
            <a:srgbClr val="9FCC3B"/>
          </p15:clr>
        </p15:guide>
        <p15:guide id="3" orient="horz" pos="1248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5334000" cy="108584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and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71700"/>
            <a:ext cx="5334000" cy="4038599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B2582F-3FE9-42AC-8572-5C27E1A8E5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48400" y="0"/>
            <a:ext cx="5943600" cy="6858000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(or paste) to insert picture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972F2-75D0-4C1D-B2C9-D4DDBBA7EB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1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36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499"/>
            <a:ext cx="5248276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81369-2E97-4C0B-9762-D765E283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1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4125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34125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CB0EC-BB93-4417-89BD-8704180E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0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Patter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EED9DB-D5EE-19BF-AC77-29E6D012A4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chemeClr val="accent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bg2"/>
                </a:solidFill>
              </a:rPr>
              <a:t>© </a:t>
            </a:r>
            <a:fld id="{C6188A5B-8814-1A48-BE2C-ACA1B8866D5C}" type="datetimeyyyy">
              <a:rPr lang="en-US" sz="600" smtClean="0">
                <a:solidFill>
                  <a:schemeClr val="bg2"/>
                </a:solidFill>
              </a:rPr>
              <a:t>2023</a:t>
            </a:fld>
            <a:r>
              <a:rPr lang="en-US" sz="600" dirty="0">
                <a:solidFill>
                  <a:schemeClr val="bg2"/>
                </a:solidFill>
              </a:rPr>
              <a:t>, Amazon Web Services, Inc. or its affiliates.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351A69-0DC4-72BE-61AC-EEA10A6478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7" y="486287"/>
            <a:ext cx="3061383" cy="65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9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05D547-F845-48C9-979D-DD2269BB9C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0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 and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BB1AFFF-5B96-4371-BCA2-F0CE04ECF7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1FED918-02AD-4AE8-80A2-5FBE2CA7CD4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31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6A07340D-F35E-44B1-83E7-553D9B9F4A1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45099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0E39C743-124E-4ED1-8147-16B673DA19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89568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154642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06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Four-column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7471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474719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3983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3984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70CBA4-9A7C-4AA6-80BD-DA7E39D565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4960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88FFD55-A15C-40BB-919A-289EBCA6F22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0496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F0D3C1B-0D24-4BCA-810C-31D050008A6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6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643E-9D53-435F-9BF5-216545CC1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dirty="0"/>
              <a:t>Picture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FD460-44A4-4368-BEE3-4B57384F2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0300" y="1714501"/>
            <a:ext cx="5372100" cy="4495798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8F45C-51B3-4A66-AF8A-1A15D125710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14501"/>
            <a:ext cx="5372101" cy="449579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CB9B7-F1A6-4E7E-9A44-4A1BF91C8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62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5DE8161-89FB-4C0E-91DC-BB077E8FD5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8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76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9628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er logo wal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3349005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9EF5C-832F-4F15-B95C-60157E7B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2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0"/>
            <a:ext cx="5248274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598"/>
            <a:ext cx="5248276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D7037-6014-41C7-AAA4-041F7B6E51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778C9A-1C98-4EC3-A992-895A3DF0E6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9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 userDrawn="1">
          <p15:clr>
            <a:srgbClr val="9FCC3B"/>
          </p15:clr>
        </p15:guide>
        <p15:guide id="3" orient="horz" pos="1128" userDrawn="1">
          <p15:clr>
            <a:srgbClr val="9FCC3B"/>
          </p15:clr>
        </p15:guide>
        <p15:guide id="4" orient="horz" pos="1344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Two-column, subtitle,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1"/>
            <a:ext cx="5248274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600"/>
            <a:ext cx="5248276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8919E-8A8C-4C90-854E-20FDD2FCC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4E16D6-76D0-4B95-931F-9F32F34A84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4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 userDrawn="1">
          <p15:clr>
            <a:srgbClr val="9FCC3B"/>
          </p15:clr>
        </p15:guide>
        <p15:guide id="3" orient="horz" pos="1128" userDrawn="1">
          <p15:clr>
            <a:srgbClr val="9FCC3B"/>
          </p15:clr>
        </p15:guide>
        <p15:guide id="4" orient="horz" pos="134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1CB6-D820-4A96-8204-600D7D956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/>
            </a:lvl1pPr>
            <a:lvl2pPr marL="0" indent="0">
              <a:spcAft>
                <a:spcPts val="3000"/>
              </a:spcAft>
              <a:buNone/>
              <a:defRPr sz="2400"/>
            </a:lvl2pPr>
            <a:lvl3pPr marL="0" indent="0">
              <a:spcAft>
                <a:spcPts val="3000"/>
              </a:spcAft>
              <a:buNone/>
              <a:defRPr sz="2400"/>
            </a:lvl3pPr>
            <a:lvl4pPr marL="0" indent="0">
              <a:spcAft>
                <a:spcPts val="3000"/>
              </a:spcAft>
              <a:buNone/>
              <a:defRPr sz="2400"/>
            </a:lvl4pPr>
            <a:lvl5pPr marL="0" indent="0">
              <a:spcAft>
                <a:spcPts val="3000"/>
              </a:spcAft>
              <a:buNone/>
              <a:defRPr sz="2400"/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E8779C-602A-8491-566F-DBA2D40B1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" y="1995221"/>
            <a:ext cx="8067261" cy="1900504"/>
          </a:xfrm>
        </p:spPr>
        <p:txBody>
          <a:bodyPr anchor="b" anchorCtr="0"/>
          <a:lstStyle>
            <a:lvl1pPr>
              <a:defRPr sz="4400"/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1"/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599" y="4496832"/>
            <a:ext cx="8067261" cy="313932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0961EB8F-AC28-B39B-0AB6-E194C5EC0B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0036" y="1977883"/>
            <a:ext cx="309563" cy="309563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F9A299F9-CDE7-03DD-9097-69C596665ED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64150" y="3270901"/>
            <a:ext cx="309563" cy="309563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87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  <p15:guide id="2" orient="horz" pos="2592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14CC7E7-2880-F471-A904-0F70D5A343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6AFE70-93D7-C4F9-9EFD-772A010F786D}"/>
              </a:ext>
            </a:extLst>
          </p:cNvPr>
          <p:cNvSpPr txBox="1"/>
          <p:nvPr userDrawn="1"/>
        </p:nvSpPr>
        <p:spPr>
          <a:xfrm>
            <a:off x="1790449" y="6389813"/>
            <a:ext cx="196720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bg2"/>
                </a:solidFill>
              </a:rPr>
              <a:t>© </a:t>
            </a:r>
            <a:fld id="{F0E753F1-CC63-E642-91D2-1B57604102EF}" type="datetimeyyyy">
              <a:rPr lang="en-US" sz="600" smtClean="0">
                <a:solidFill>
                  <a:schemeClr val="bg2"/>
                </a:solidFill>
              </a:rPr>
              <a:t>2023</a:t>
            </a:fld>
            <a:r>
              <a:rPr lang="en-US" sz="600" dirty="0">
                <a:solidFill>
                  <a:schemeClr val="bg2"/>
                </a:solidFill>
              </a:rPr>
              <a:t>, Amazon Web Services, Inc. or its affiliates.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F1E6A-F78F-9977-8427-0B4A1C5C70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6389813"/>
            <a:ext cx="1094138" cy="23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4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- Option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D1D00D-B61A-3B10-60C8-4444CFC567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6AFE70-93D7-C4F9-9EFD-772A010F786D}"/>
              </a:ext>
            </a:extLst>
          </p:cNvPr>
          <p:cNvSpPr txBox="1"/>
          <p:nvPr userDrawn="1"/>
        </p:nvSpPr>
        <p:spPr>
          <a:xfrm>
            <a:off x="1790449" y="6389813"/>
            <a:ext cx="196720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bg2"/>
                </a:solidFill>
              </a:rPr>
              <a:t>© </a:t>
            </a:r>
            <a:fld id="{F0E753F1-CC63-E642-91D2-1B57604102EF}" type="datetimeyyyy">
              <a:rPr lang="en-US" sz="600" smtClean="0">
                <a:solidFill>
                  <a:schemeClr val="bg2"/>
                </a:solidFill>
              </a:rPr>
              <a:t>2023</a:t>
            </a:fld>
            <a:r>
              <a:rPr lang="en-US" sz="600" dirty="0">
                <a:solidFill>
                  <a:schemeClr val="bg2"/>
                </a:solidFill>
              </a:rPr>
              <a:t>, Amazon Web Services, Inc. or its affiliates.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3B33D2-E780-BF2E-04B7-E88BAFBD88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6389813"/>
            <a:ext cx="1094138" cy="23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45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Opt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73E5EE-D80F-3826-16D4-ACCD7BB229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6AFE70-93D7-C4F9-9EFD-772A010F786D}"/>
              </a:ext>
            </a:extLst>
          </p:cNvPr>
          <p:cNvSpPr txBox="1"/>
          <p:nvPr userDrawn="1"/>
        </p:nvSpPr>
        <p:spPr>
          <a:xfrm>
            <a:off x="1790449" y="6389813"/>
            <a:ext cx="196720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bg2"/>
                </a:solidFill>
              </a:rPr>
              <a:t>© </a:t>
            </a:r>
            <a:fld id="{F0E753F1-CC63-E642-91D2-1B57604102EF}" type="datetimeyyyy">
              <a:rPr lang="en-US" sz="600" smtClean="0">
                <a:solidFill>
                  <a:schemeClr val="bg2"/>
                </a:solidFill>
              </a:rPr>
              <a:t>2023</a:t>
            </a:fld>
            <a:r>
              <a:rPr lang="en-US" sz="600" dirty="0">
                <a:solidFill>
                  <a:schemeClr val="bg2"/>
                </a:solidFill>
              </a:rPr>
              <a:t>, Amazon Web Services, Inc. or its affiliates.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6D66B9-EC7F-30CD-8080-0D9937ABA6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6389813"/>
            <a:ext cx="1094138" cy="23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1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Option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66F2E96-03F7-83CC-3F8C-39E95EDFD0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6AFE70-93D7-C4F9-9EFD-772A010F786D}"/>
              </a:ext>
            </a:extLst>
          </p:cNvPr>
          <p:cNvSpPr txBox="1"/>
          <p:nvPr userDrawn="1"/>
        </p:nvSpPr>
        <p:spPr>
          <a:xfrm>
            <a:off x="1790449" y="6389813"/>
            <a:ext cx="196720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bg2"/>
                </a:solidFill>
              </a:rPr>
              <a:t>© </a:t>
            </a:r>
            <a:fld id="{F0E753F1-CC63-E642-91D2-1B57604102EF}" type="datetimeyyyy">
              <a:rPr lang="en-US" sz="600" smtClean="0">
                <a:solidFill>
                  <a:schemeClr val="bg2"/>
                </a:solidFill>
              </a:rPr>
              <a:t>2023</a:t>
            </a:fld>
            <a:r>
              <a:rPr lang="en-US" sz="600" dirty="0">
                <a:solidFill>
                  <a:schemeClr val="bg2"/>
                </a:solidFill>
              </a:rPr>
              <a:t>, Amazon Web Services, Inc. or its affiliates.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F8C4EA-9CF0-1241-3A18-28A0FB6082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6389813"/>
            <a:ext cx="1094138" cy="23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6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Option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3F69F9-0596-B6C8-4067-21AD5A5B2D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6AFE70-93D7-C4F9-9EFD-772A010F786D}"/>
              </a:ext>
            </a:extLst>
          </p:cNvPr>
          <p:cNvSpPr txBox="1"/>
          <p:nvPr userDrawn="1"/>
        </p:nvSpPr>
        <p:spPr>
          <a:xfrm>
            <a:off x="1790449" y="6389813"/>
            <a:ext cx="196720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bg2"/>
                </a:solidFill>
              </a:rPr>
              <a:t>© </a:t>
            </a:r>
            <a:fld id="{F0E753F1-CC63-E642-91D2-1B57604102EF}" type="datetimeyyyy">
              <a:rPr lang="en-US" sz="600" smtClean="0">
                <a:solidFill>
                  <a:schemeClr val="bg2"/>
                </a:solidFill>
              </a:rPr>
              <a:t>2023</a:t>
            </a:fld>
            <a:r>
              <a:rPr lang="en-US" sz="600" dirty="0">
                <a:solidFill>
                  <a:schemeClr val="bg2"/>
                </a:solidFill>
              </a:rPr>
              <a:t>, Amazon Web Services, Inc. or its affiliates.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10FF3-D2DF-B489-5AE8-6F8A13AA08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6389813"/>
            <a:ext cx="1094138" cy="23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8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Option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89754E-6559-CB09-0F37-0E2A6B92F1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6AFE70-93D7-C4F9-9EFD-772A010F786D}"/>
              </a:ext>
            </a:extLst>
          </p:cNvPr>
          <p:cNvSpPr txBox="1"/>
          <p:nvPr userDrawn="1"/>
        </p:nvSpPr>
        <p:spPr>
          <a:xfrm>
            <a:off x="1790449" y="6389813"/>
            <a:ext cx="196720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bg2"/>
                </a:solidFill>
              </a:rPr>
              <a:t>© </a:t>
            </a:r>
            <a:fld id="{F0E753F1-CC63-E642-91D2-1B57604102EF}" type="datetimeyyyy">
              <a:rPr lang="en-US" sz="600" smtClean="0">
                <a:solidFill>
                  <a:schemeClr val="bg2"/>
                </a:solidFill>
              </a:rPr>
              <a:t>2023</a:t>
            </a:fld>
            <a:r>
              <a:rPr lang="en-US" sz="600" dirty="0">
                <a:solidFill>
                  <a:schemeClr val="bg2"/>
                </a:solidFill>
              </a:rPr>
              <a:t>, Amazon Web Services, Inc. or its affiliates.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E22524-32E0-BE76-38E5-FC81C2DF27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6389813"/>
            <a:ext cx="1094138" cy="23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Option 6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28530A1-22BC-5C85-8E95-CE8FB9E008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6AFE70-93D7-C4F9-9EFD-772A010F786D}"/>
              </a:ext>
            </a:extLst>
          </p:cNvPr>
          <p:cNvSpPr txBox="1"/>
          <p:nvPr userDrawn="1"/>
        </p:nvSpPr>
        <p:spPr>
          <a:xfrm>
            <a:off x="1790449" y="6389813"/>
            <a:ext cx="196720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bg2"/>
                </a:solidFill>
              </a:rPr>
              <a:t>© </a:t>
            </a:r>
            <a:fld id="{F0E753F1-CC63-E642-91D2-1B57604102EF}" type="datetimeyyyy">
              <a:rPr lang="en-US" sz="600" smtClean="0">
                <a:solidFill>
                  <a:schemeClr val="bg2"/>
                </a:solidFill>
              </a:rPr>
              <a:t>2023</a:t>
            </a:fld>
            <a:r>
              <a:rPr lang="en-US" sz="600" dirty="0">
                <a:solidFill>
                  <a:schemeClr val="bg2"/>
                </a:solidFill>
              </a:rPr>
              <a:t>, Amazon Web Services, Inc. or its affiliates.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C779C6-BFD7-4C48-3422-2B0BD0B9EB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6389813"/>
            <a:ext cx="1094138" cy="23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13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Option 7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FA50A01-23C7-4648-B809-359A0F2B3E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6AFE70-93D7-C4F9-9EFD-772A010F786D}"/>
              </a:ext>
            </a:extLst>
          </p:cNvPr>
          <p:cNvSpPr txBox="1"/>
          <p:nvPr userDrawn="1"/>
        </p:nvSpPr>
        <p:spPr>
          <a:xfrm>
            <a:off x="1790449" y="6389813"/>
            <a:ext cx="196720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bg2"/>
                </a:solidFill>
              </a:rPr>
              <a:t>© </a:t>
            </a:r>
            <a:fld id="{F0E753F1-CC63-E642-91D2-1B57604102EF}" type="datetimeyyyy">
              <a:rPr lang="en-US" sz="600" smtClean="0">
                <a:solidFill>
                  <a:schemeClr val="bg2"/>
                </a:solidFill>
              </a:rPr>
              <a:t>2023</a:t>
            </a:fld>
            <a:r>
              <a:rPr lang="en-US" sz="600" dirty="0">
                <a:solidFill>
                  <a:schemeClr val="bg2"/>
                </a:solidFill>
              </a:rPr>
              <a:t>, Amazon Web Services, Inc. or its affiliates.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3EA49C-2A3D-42AC-594E-58E933CA9A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6389813"/>
            <a:ext cx="1094138" cy="23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8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Option 8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E3EA68-EEBE-787D-9C73-1BD5F653E1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6AFE70-93D7-C4F9-9EFD-772A010F786D}"/>
              </a:ext>
            </a:extLst>
          </p:cNvPr>
          <p:cNvSpPr txBox="1"/>
          <p:nvPr userDrawn="1"/>
        </p:nvSpPr>
        <p:spPr>
          <a:xfrm>
            <a:off x="1790449" y="6389813"/>
            <a:ext cx="196720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bg2"/>
                </a:solidFill>
              </a:rPr>
              <a:t>© </a:t>
            </a:r>
            <a:fld id="{F0E753F1-CC63-E642-91D2-1B57604102EF}" type="datetimeyyyy">
              <a:rPr lang="en-US" sz="600" smtClean="0">
                <a:solidFill>
                  <a:schemeClr val="bg2"/>
                </a:solidFill>
              </a:rPr>
              <a:t>2023</a:t>
            </a:fld>
            <a:r>
              <a:rPr lang="en-US" sz="600" dirty="0">
                <a:solidFill>
                  <a:schemeClr val="bg2"/>
                </a:solidFill>
              </a:rPr>
              <a:t>, Amazon Web Services, Inc. or its affiliates.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C47EF1-C12B-F6D9-4D69-09037CB67D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6389813"/>
            <a:ext cx="1094138" cy="23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7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7064628" cy="5355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Name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7064628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Add a bio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70DBD6C-568C-012D-8D45-DF7CC9276E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7064628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CB0EC-BB93-4417-89BD-8704180E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3F7AAC0D-F8C7-A227-CD97-25D85211418A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8106937" y="917576"/>
            <a:ext cx="3565463" cy="5371923"/>
          </a:xfrm>
          <a:solidFill>
            <a:srgbClr val="FFFFFF"/>
          </a:solid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rgbClr val="232F3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92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Option 9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A831877-EA94-43F9-3A7D-430C54F5B2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6AFE70-93D7-C4F9-9EFD-772A010F786D}"/>
              </a:ext>
            </a:extLst>
          </p:cNvPr>
          <p:cNvSpPr txBox="1"/>
          <p:nvPr userDrawn="1"/>
        </p:nvSpPr>
        <p:spPr>
          <a:xfrm>
            <a:off x="1790449" y="6389813"/>
            <a:ext cx="196720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bg2"/>
                </a:solidFill>
              </a:rPr>
              <a:t>© </a:t>
            </a:r>
            <a:fld id="{F0E753F1-CC63-E642-91D2-1B57604102EF}" type="datetimeyyyy">
              <a:rPr lang="en-US" sz="600" smtClean="0">
                <a:solidFill>
                  <a:schemeClr val="bg2"/>
                </a:solidFill>
              </a:rPr>
              <a:t>2023</a:t>
            </a:fld>
            <a:r>
              <a:rPr lang="en-US" sz="600" dirty="0">
                <a:solidFill>
                  <a:schemeClr val="bg2"/>
                </a:solidFill>
              </a:rPr>
              <a:t>, Amazon Web Services, Inc. or its affiliates.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F51EC0-B4EA-4B63-D920-110EBD8DE8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6389813"/>
            <a:ext cx="1094138" cy="23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8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Option 10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3CC4DAD-8853-7F0A-7968-4D5F1605AF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6AFE70-93D7-C4F9-9EFD-772A010F786D}"/>
              </a:ext>
            </a:extLst>
          </p:cNvPr>
          <p:cNvSpPr txBox="1"/>
          <p:nvPr userDrawn="1"/>
        </p:nvSpPr>
        <p:spPr>
          <a:xfrm>
            <a:off x="1790449" y="6389813"/>
            <a:ext cx="196720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bg2"/>
                </a:solidFill>
              </a:rPr>
              <a:t>© </a:t>
            </a:r>
            <a:fld id="{F0E753F1-CC63-E642-91D2-1B57604102EF}" type="datetimeyyyy">
              <a:rPr lang="en-US" sz="600" smtClean="0">
                <a:solidFill>
                  <a:schemeClr val="bg2"/>
                </a:solidFill>
              </a:rPr>
              <a:t>2023</a:t>
            </a:fld>
            <a:r>
              <a:rPr lang="en-US" sz="600" dirty="0">
                <a:solidFill>
                  <a:schemeClr val="bg2"/>
                </a:solidFill>
              </a:rPr>
              <a:t>, Amazon Web Services, Inc. or its affiliates.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27DB58-B400-8EB0-D65A-BDF08A7144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6389813"/>
            <a:ext cx="1094138" cy="23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2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Option 1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E27FDA-9911-E0EC-C38D-A36B1B9E16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6AFE70-93D7-C4F9-9EFD-772A010F786D}"/>
              </a:ext>
            </a:extLst>
          </p:cNvPr>
          <p:cNvSpPr txBox="1"/>
          <p:nvPr userDrawn="1"/>
        </p:nvSpPr>
        <p:spPr>
          <a:xfrm>
            <a:off x="1790449" y="6389813"/>
            <a:ext cx="196720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bg2"/>
                </a:solidFill>
              </a:rPr>
              <a:t>© </a:t>
            </a:r>
            <a:fld id="{F0E753F1-CC63-E642-91D2-1B57604102EF}" type="datetimeyyyy">
              <a:rPr lang="en-US" sz="600" smtClean="0">
                <a:solidFill>
                  <a:schemeClr val="bg2"/>
                </a:solidFill>
              </a:rPr>
              <a:t>2023</a:t>
            </a:fld>
            <a:r>
              <a:rPr lang="en-US" sz="600" dirty="0">
                <a:solidFill>
                  <a:schemeClr val="bg2"/>
                </a:solidFill>
              </a:rPr>
              <a:t>, Amazon Web Services, Inc. or its affiliates.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626BD3-B787-9927-B344-7F8BC851A9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6389813"/>
            <a:ext cx="1094138" cy="23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5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Option 1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31AFFD-CD26-D4A5-EF44-3211999EA6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6AFE70-93D7-C4F9-9EFD-772A010F786D}"/>
              </a:ext>
            </a:extLst>
          </p:cNvPr>
          <p:cNvSpPr txBox="1"/>
          <p:nvPr userDrawn="1"/>
        </p:nvSpPr>
        <p:spPr>
          <a:xfrm>
            <a:off x="1790449" y="6389813"/>
            <a:ext cx="196720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bg2"/>
                </a:solidFill>
              </a:rPr>
              <a:t>© </a:t>
            </a:r>
            <a:fld id="{F0E753F1-CC63-E642-91D2-1B57604102EF}" type="datetimeyyyy">
              <a:rPr lang="en-US" sz="600" smtClean="0">
                <a:solidFill>
                  <a:schemeClr val="bg2"/>
                </a:solidFill>
              </a:rPr>
              <a:t>2023</a:t>
            </a:fld>
            <a:r>
              <a:rPr lang="en-US" sz="600" dirty="0">
                <a:solidFill>
                  <a:schemeClr val="bg2"/>
                </a:solidFill>
              </a:rPr>
              <a:t>, Amazon Web Services, Inc. or its affiliates.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150E83-DF83-9BDB-F033-0712B00A2E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6389813"/>
            <a:ext cx="1094138" cy="23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5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WS + Partner Option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07E42D9-2BAE-79B3-FBC3-D2202B4361B2}"/>
              </a:ext>
            </a:extLst>
          </p:cNvPr>
          <p:cNvCxnSpPr/>
          <p:nvPr userDrawn="1"/>
        </p:nvCxnSpPr>
        <p:spPr>
          <a:xfrm>
            <a:off x="6100821" y="2518002"/>
            <a:ext cx="0" cy="1821996"/>
          </a:xfrm>
          <a:prstGeom prst="line">
            <a:avLst/>
          </a:prstGeom>
          <a:ln w="190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6D6F69C-DEE5-8F8C-B19E-89C7ADB2AE3A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6802679" y="2661208"/>
            <a:ext cx="3108451" cy="1483870"/>
          </a:xfrm>
          <a:solidFill>
            <a:srgbClr val="FFFFFF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rgbClr val="232F3E"/>
                </a:solidFill>
              </a:defRPr>
            </a:lvl1pPr>
          </a:lstStyle>
          <a:p>
            <a:r>
              <a:rPr lang="en-US" sz="2800" dirty="0"/>
              <a:t>Click icon to add partner logo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3662A4F-B304-592D-96B0-7BD0E784AC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3553" y="2733344"/>
            <a:ext cx="2247476" cy="134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3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WS + Partner Option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07E42D9-2BAE-79B3-FBC3-D2202B4361B2}"/>
              </a:ext>
            </a:extLst>
          </p:cNvPr>
          <p:cNvCxnSpPr/>
          <p:nvPr userDrawn="1"/>
        </p:nvCxnSpPr>
        <p:spPr>
          <a:xfrm>
            <a:off x="6100821" y="2518002"/>
            <a:ext cx="0" cy="1821996"/>
          </a:xfrm>
          <a:prstGeom prst="line">
            <a:avLst/>
          </a:prstGeom>
          <a:ln w="190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6D6F69C-DEE5-8F8C-B19E-89C7ADB2AE3A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6802679" y="2661208"/>
            <a:ext cx="3108451" cy="1483870"/>
          </a:xfrm>
          <a:solidFill>
            <a:srgbClr val="FFFFFF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rgbClr val="232F3E"/>
                </a:solidFill>
              </a:defRPr>
            </a:lvl1pPr>
          </a:lstStyle>
          <a:p>
            <a:r>
              <a:rPr lang="en-US" sz="2800" dirty="0"/>
              <a:t>Click icon to add partner logo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75D84F2-E8F7-3A0B-CB94-D6637F2BCA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3553" y="2733344"/>
            <a:ext cx="2247476" cy="134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12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here;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1AD4-FDAE-4E07-B685-874180F1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BE49C-423E-451A-A0D2-7D73F253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1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AF62F-D18E-741F-069D-CEB4742DDC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590820-803B-4C55-BA9E-AE3223753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56" y="3226552"/>
            <a:ext cx="6823869" cy="480131"/>
          </a:xfr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Enter subtitle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7951E-E6AB-4553-9142-A91D5BC58C21}"/>
              </a:ext>
            </a:extLst>
          </p:cNvPr>
          <p:cNvSpPr txBox="1"/>
          <p:nvPr userDrawn="1"/>
        </p:nvSpPr>
        <p:spPr>
          <a:xfrm>
            <a:off x="609599" y="2428875"/>
            <a:ext cx="6867525" cy="955666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1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Q&amp;A</a:t>
            </a:r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B9968082-F1CA-8621-4561-94F1DD71D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9200" y="628950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C7D17B-48A4-6824-A275-B2631FDF6998}"/>
              </a:ext>
            </a:extLst>
          </p:cNvPr>
          <p:cNvSpPr txBox="1"/>
          <p:nvPr userDrawn="1"/>
        </p:nvSpPr>
        <p:spPr>
          <a:xfrm>
            <a:off x="1790449" y="6389813"/>
            <a:ext cx="196720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F0E753F1-CC63-E642-91D2-1B57604102EF}" type="datetimeyyyy">
              <a:rPr lang="en-US" sz="600" smtClean="0">
                <a:solidFill>
                  <a:schemeClr val="tx2"/>
                </a:solidFill>
              </a:rPr>
              <a:t>2023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F0ABF-4A32-AF43-6FF5-4239186E23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6389813"/>
            <a:ext cx="1094138" cy="23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758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73436"/>
            <a:ext cx="7823200" cy="1311128"/>
          </a:xfrm>
        </p:spPr>
        <p:txBody>
          <a:bodyPr anchor="ctr" anchorCtr="0"/>
          <a:lstStyle>
            <a:lvl1pPr>
              <a:defRPr sz="4400"/>
            </a:lvl1pPr>
          </a:lstStyle>
          <a:p>
            <a:r>
              <a:rPr lang="en-US" dirty="0"/>
              <a:t>Video or demo divider: Enter “Video” or “Demo” here</a:t>
            </a:r>
          </a:p>
        </p:txBody>
      </p:sp>
    </p:spTree>
    <p:extLst>
      <p:ext uri="{BB962C8B-B14F-4D97-AF65-F5344CB8AC3E}">
        <p14:creationId xmlns:p14="http://schemas.microsoft.com/office/powerpoint/2010/main" val="328746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7774" y="917577"/>
            <a:ext cx="7064628" cy="5355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Name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07772" y="2141554"/>
            <a:ext cx="7064628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Add a bio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70DBD6C-568C-012D-8D45-DF7CC9276E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07774" y="1455968"/>
            <a:ext cx="7064628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CB0EC-BB93-4417-89BD-8704180E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3F7AAC0D-F8C7-A227-CD97-25D85211418A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519598" y="917576"/>
            <a:ext cx="3565463" cy="5371923"/>
          </a:xfrm>
          <a:solidFill>
            <a:srgbClr val="FFFFFF"/>
          </a:solid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rgbClr val="232F3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7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300D94-E16B-4268-9D8D-053D71D5DC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100FBD5-D226-4B79-8009-A3AA42458FC8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lIns="548640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29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A51E-0F08-4B7B-9A9F-00CF3AA310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35531"/>
          </a:xfrm>
        </p:spPr>
        <p:txBody>
          <a:bodyPr anchor="t" anchorCtr="0"/>
          <a:lstStyle>
            <a:lvl1pPr>
              <a:defRPr sz="4000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6EECF-7227-4AD4-BC6B-F6715716A8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10300" y="1714501"/>
            <a:ext cx="5372100" cy="4484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C0C8A-CCAE-4B98-91F0-838AA4F55C8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25611"/>
            <a:ext cx="5372101" cy="448468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</p:spTree>
    <p:extLst>
      <p:ext uri="{BB962C8B-B14F-4D97-AF65-F5344CB8AC3E}">
        <p14:creationId xmlns:p14="http://schemas.microsoft.com/office/powerpoint/2010/main" val="385405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130FDE-D3FE-8F02-BC69-DB31C844B5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bg1"/>
                </a:solidFill>
              </a:rPr>
              <a:t>© </a:t>
            </a:r>
            <a:fld id="{E6643507-3009-534C-BC91-1F9FEFBC17A8}" type="datetimeyyyy">
              <a:rPr lang="en-US" sz="600" smtClean="0">
                <a:solidFill>
                  <a:schemeClr val="bg1"/>
                </a:solidFill>
              </a:rPr>
              <a:t>2023</a:t>
            </a:fld>
            <a:r>
              <a:rPr lang="en-US" sz="600" dirty="0">
                <a:solidFill>
                  <a:schemeClr val="bg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1" i="0" dirty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Thank you!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BD2688-0901-0DBF-2F4E-405F2B28FA5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7" y="486287"/>
            <a:ext cx="3061383" cy="65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1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Pattern">
    <p:bg>
      <p:bgPr>
        <a:pattFill prst="pct5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0CD9ABD-8B82-AB16-6916-15CE78FE46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bg1"/>
                </a:solidFill>
              </a:rPr>
              <a:t>© </a:t>
            </a:r>
            <a:fld id="{E6643507-3009-534C-BC91-1F9FEFBC17A8}" type="datetimeyyyy">
              <a:rPr lang="en-US" sz="600" smtClean="0">
                <a:solidFill>
                  <a:schemeClr val="bg1"/>
                </a:solidFill>
              </a:rPr>
              <a:t>2023</a:t>
            </a:fld>
            <a:r>
              <a:rPr lang="en-US" sz="600" dirty="0">
                <a:solidFill>
                  <a:schemeClr val="bg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1" i="0" dirty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Thank you!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C6BFB4-6DA2-14AE-336A-8E6BD0E36F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7" y="486287"/>
            <a:ext cx="3061383" cy="65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9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33D-5535-4C9A-8FE3-B37ABA63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93D77A-024C-472F-B312-4E06A5BAE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1718982"/>
            <a:ext cx="10972800" cy="44913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D4DAD-D906-4444-864A-7CED33C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9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2CA4B-F100-498A-9F95-D1048E98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914399"/>
            <a:ext cx="285750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42DEB-18AA-41C3-A034-B81C20069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914399"/>
            <a:ext cx="7962900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A1474-147C-4D4E-B55D-24F747B2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4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4731D4-24B7-407D-A119-09109E0E0D80}"/>
              </a:ext>
            </a:extLst>
          </p:cNvPr>
          <p:cNvSpPr txBox="1"/>
          <p:nvPr userDrawn="1"/>
        </p:nvSpPr>
        <p:spPr>
          <a:xfrm>
            <a:off x="3486150" y="2512370"/>
            <a:ext cx="7353300" cy="187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000" dirty="0">
                <a:solidFill>
                  <a:schemeClr val="bg1"/>
                </a:solidFill>
                <a:latin typeface="+mj-lt"/>
              </a:rPr>
              <a:t>Do not use layouts after this slide.</a:t>
            </a:r>
            <a:br>
              <a:rPr lang="en-US" sz="6000" dirty="0">
                <a:solidFill>
                  <a:schemeClr val="bg1"/>
                </a:solidFill>
                <a:latin typeface="+mj-lt"/>
              </a:rPr>
            </a:br>
            <a:r>
              <a:rPr lang="en-US" sz="2000" dirty="0">
                <a:solidFill>
                  <a:schemeClr val="bg1"/>
                </a:solidFill>
                <a:latin typeface="+mj-lt"/>
              </a:rPr>
              <a:t>They are not part of the official template.</a:t>
            </a:r>
            <a:endParaRPr lang="en-US" sz="6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2E1D490C-0B7A-44B5-A2CC-9750483112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6A91D7-A142-41A9-9775-90FA8A0EC8F4}"/>
              </a:ext>
            </a:extLst>
          </p:cNvPr>
          <p:cNvSpPr/>
          <p:nvPr userDrawn="1"/>
        </p:nvSpPr>
        <p:spPr>
          <a:xfrm>
            <a:off x="380999" y="6337300"/>
            <a:ext cx="4943475" cy="520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A252AA-410C-4410-AE45-9D483892FCD8}"/>
              </a:ext>
            </a:extLst>
          </p:cNvPr>
          <p:cNvSpPr/>
          <p:nvPr userDrawn="1"/>
        </p:nvSpPr>
        <p:spPr>
          <a:xfrm>
            <a:off x="380999" y="163722"/>
            <a:ext cx="4943475" cy="520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4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7064628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Name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7064628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Add a bio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70DBD6C-568C-012D-8D45-DF7CC9276E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7064628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CB0EC-BB93-4417-89BD-8704180E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3F7AAC0D-F8C7-A227-CD97-25D8521141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85356" y="1"/>
            <a:ext cx="3906644" cy="6857998"/>
          </a:xfrm>
          <a:solidFill>
            <a:srgbClr val="FFFFFF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232F3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80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07AE9-2A8E-446F-AC5C-E522F1C0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7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Gradi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B5C2D3B-5373-4189-48CB-34F805A2CE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7728857" cy="53553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</p:spTree>
    <p:extLst>
      <p:ext uri="{BB962C8B-B14F-4D97-AF65-F5344CB8AC3E}">
        <p14:creationId xmlns:p14="http://schemas.microsoft.com/office/powerpoint/2010/main" val="316544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Patter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B5C2D3B-5373-4189-48CB-34F805A2CE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7728857" cy="53553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</p:spTree>
    <p:extLst>
      <p:ext uri="{BB962C8B-B14F-4D97-AF65-F5344CB8AC3E}">
        <p14:creationId xmlns:p14="http://schemas.microsoft.com/office/powerpoint/2010/main" val="174945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6CC99-EC41-4647-BD17-9EFC9AA4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1"/>
            <a:ext cx="10972800" cy="535531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28EF9-1BCD-42D2-8B21-6150BBD86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718983"/>
            <a:ext cx="10972800" cy="220368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5A29-F4EF-4A12-9095-1B88A1BDD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2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AB08AA2C-B509-4BA9-B3D5-46E288298CEC}"/>
              </a:ext>
            </a:extLst>
          </p:cNvPr>
          <p:cNvSpPr txBox="1">
            <a:spLocks/>
          </p:cNvSpPr>
          <p:nvPr userDrawn="1"/>
        </p:nvSpPr>
        <p:spPr>
          <a:xfrm>
            <a:off x="609600" y="324282"/>
            <a:ext cx="10972800" cy="241300"/>
          </a:xfrm>
          <a:prstGeom prst="rect">
            <a:avLst/>
          </a:prstGeom>
          <a:noFill/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Amazon Ember" panose="020B0603020204020204" pitchFamily="34" charset="0"/>
              <a:buNone/>
              <a:defRPr sz="1000" b="0" kern="1200" cap="all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/>
                </a:solidFill>
              </a:rPr>
              <a:t>Phi-Bye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3D8171-6606-4DC3-AA28-D2EE5F0EC812}"/>
              </a:ext>
            </a:extLst>
          </p:cNvPr>
          <p:cNvSpPr txBox="1"/>
          <p:nvPr userDrawn="1"/>
        </p:nvSpPr>
        <p:spPr>
          <a:xfrm>
            <a:off x="1790449" y="6389813"/>
            <a:ext cx="196720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bg2"/>
                </a:solidFill>
              </a:rPr>
              <a:t>© </a:t>
            </a:r>
            <a:fld id="{F0E753F1-CC63-E642-91D2-1B57604102EF}" type="datetimeyyyy">
              <a:rPr lang="en-US" sz="600" smtClean="0">
                <a:solidFill>
                  <a:schemeClr val="bg2"/>
                </a:solidFill>
              </a:rPr>
              <a:t>2023</a:t>
            </a:fld>
            <a:r>
              <a:rPr lang="en-US" sz="600" dirty="0">
                <a:solidFill>
                  <a:schemeClr val="bg2"/>
                </a:solidFill>
              </a:rPr>
              <a:t>, Amazon Web Services, Inc. or its affiliates.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064707-F8FF-110F-9C63-735E51667E28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6389813"/>
            <a:ext cx="1094138" cy="23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48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939" r:id="rId2"/>
    <p:sldLayoutId id="2147483661" r:id="rId3"/>
    <p:sldLayoutId id="2147483957" r:id="rId4"/>
    <p:sldLayoutId id="2147483958" r:id="rId5"/>
    <p:sldLayoutId id="2147483959" r:id="rId6"/>
    <p:sldLayoutId id="2147483654" r:id="rId7"/>
    <p:sldLayoutId id="2147483662" r:id="rId8"/>
    <p:sldLayoutId id="2147483940" r:id="rId9"/>
    <p:sldLayoutId id="2147483694" r:id="rId10"/>
    <p:sldLayoutId id="2147483663" r:id="rId11"/>
    <p:sldLayoutId id="2147483655" r:id="rId12"/>
    <p:sldLayoutId id="2147483650" r:id="rId13"/>
    <p:sldLayoutId id="2147483664" r:id="rId14"/>
    <p:sldLayoutId id="2147483666" r:id="rId15"/>
    <p:sldLayoutId id="2147483667" r:id="rId16"/>
    <p:sldLayoutId id="2147483665" r:id="rId17"/>
    <p:sldLayoutId id="2147483668" r:id="rId18"/>
    <p:sldLayoutId id="2147483653" r:id="rId19"/>
    <p:sldLayoutId id="2147483689" r:id="rId20"/>
    <p:sldLayoutId id="2147483691" r:id="rId21"/>
    <p:sldLayoutId id="2147483690" r:id="rId22"/>
    <p:sldLayoutId id="2147483657" r:id="rId23"/>
    <p:sldLayoutId id="2147483692" r:id="rId24"/>
    <p:sldLayoutId id="2147483693" r:id="rId25"/>
    <p:sldLayoutId id="2147483955" r:id="rId26"/>
    <p:sldLayoutId id="2147483652" r:id="rId27"/>
    <p:sldLayoutId id="2147483669" r:id="rId28"/>
    <p:sldLayoutId id="2147483670" r:id="rId29"/>
    <p:sldLayoutId id="2147483673" r:id="rId30"/>
    <p:sldLayoutId id="2147483651" r:id="rId31"/>
    <p:sldLayoutId id="2147483956" r:id="rId32"/>
    <p:sldLayoutId id="2147483941" r:id="rId33"/>
    <p:sldLayoutId id="2147483942" r:id="rId34"/>
    <p:sldLayoutId id="2147483943" r:id="rId35"/>
    <p:sldLayoutId id="2147483944" r:id="rId36"/>
    <p:sldLayoutId id="2147483945" r:id="rId37"/>
    <p:sldLayoutId id="2147483946" r:id="rId38"/>
    <p:sldLayoutId id="2147483947" r:id="rId39"/>
    <p:sldLayoutId id="2147483948" r:id="rId40"/>
    <p:sldLayoutId id="2147483949" r:id="rId41"/>
    <p:sldLayoutId id="2147483950" r:id="rId42"/>
    <p:sldLayoutId id="2147483951" r:id="rId43"/>
    <p:sldLayoutId id="2147483952" r:id="rId44"/>
    <p:sldLayoutId id="2147483953" r:id="rId45"/>
    <p:sldLayoutId id="2147483671" r:id="rId46"/>
    <p:sldLayoutId id="2147483672" r:id="rId47"/>
    <p:sldLayoutId id="2147483695" r:id="rId48"/>
    <p:sldLayoutId id="2147483674" r:id="rId49"/>
    <p:sldLayoutId id="2147483675" r:id="rId50"/>
    <p:sldLayoutId id="2147483656" r:id="rId51"/>
    <p:sldLayoutId id="2147483676" r:id="rId52"/>
    <p:sldLayoutId id="2147483954" r:id="rId53"/>
    <p:sldLayoutId id="2147483707" r:id="rId54"/>
    <p:sldLayoutId id="2147483708" r:id="rId55"/>
    <p:sldLayoutId id="2147483678" r:id="rId5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bg1"/>
          </a:solidFill>
          <a:latin typeface="Amazon Ember Display" panose="020F06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Char char="•"/>
        <a:defRPr sz="2800" kern="1200" baseline="0">
          <a:solidFill>
            <a:schemeClr val="bg1"/>
          </a:solidFill>
          <a:latin typeface="Amazon Ember Display" panose="020F0603020204020204" pitchFamily="34" charset="0"/>
          <a:ea typeface="+mn-ea"/>
          <a:cs typeface="+mn-cs"/>
        </a:defRPr>
      </a:lvl1pPr>
      <a:lvl2pPr marL="5143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Wingdings" panose="05000000000000000000" pitchFamily="2" charset="2"/>
        <a:buChar char="§"/>
        <a:defRPr sz="2400" kern="1200" baseline="0">
          <a:solidFill>
            <a:schemeClr val="bg1"/>
          </a:solidFill>
          <a:latin typeface="Amazon Ember Display" panose="020F0603020204020204" pitchFamily="34" charset="0"/>
          <a:ea typeface="+mn-ea"/>
          <a:cs typeface="+mn-cs"/>
        </a:defRPr>
      </a:lvl2pPr>
      <a:lvl3pPr marL="8572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mazon Ember" panose="020B0603020204020204" pitchFamily="34" charset="0"/>
        <a:buChar char="–"/>
        <a:defRPr sz="2000" kern="1200" baseline="0">
          <a:solidFill>
            <a:schemeClr val="bg1"/>
          </a:solidFill>
          <a:latin typeface="Amazon Ember Display" panose="020F0603020204020204" pitchFamily="34" charset="0"/>
          <a:ea typeface="+mn-ea"/>
          <a:cs typeface="+mn-cs"/>
        </a:defRPr>
      </a:lvl3pPr>
      <a:lvl4pPr marL="103028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 baseline="0">
          <a:solidFill>
            <a:schemeClr val="bg1"/>
          </a:solidFill>
          <a:latin typeface="Amazon Ember Display" panose="020F0603020204020204" pitchFamily="34" charset="0"/>
          <a:ea typeface="+mn-ea"/>
          <a:cs typeface="+mn-cs"/>
        </a:defRPr>
      </a:lvl4pPr>
      <a:lvl5pPr marL="120173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 baseline="0">
          <a:solidFill>
            <a:schemeClr val="bg1"/>
          </a:solidFill>
          <a:latin typeface="Amazon Ember Display" panose="020F06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296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orient="horz" pos="3912" userDrawn="1">
          <p15:clr>
            <a:srgbClr val="F26B43"/>
          </p15:clr>
        </p15:guide>
        <p15:guide id="5" orient="horz" pos="1080" userDrawn="1">
          <p15:clr>
            <a:srgbClr val="F26B43"/>
          </p15:clr>
        </p15:guide>
        <p15:guide id="6" orient="horz" pos="57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E9F2F-C39A-378A-E519-52681C9CD0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Phi-Bye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89B7F3-6441-63FA-0AAE-929BDD4B6B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Jeremiah Webb	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054972-ADE4-3734-AA20-1064004C0E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598" y="4762500"/>
            <a:ext cx="3797302" cy="757130"/>
          </a:xfrm>
        </p:spPr>
        <p:txBody>
          <a:bodyPr/>
          <a:lstStyle/>
          <a:p>
            <a:r>
              <a:rPr lang="en-US" dirty="0"/>
              <a:t>Solutions Architect Intern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illusjw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25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67A8EE-6859-0ECC-73EE-6B5BF2496B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Jeremiah Webb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4DBD7-6F61-825B-60D0-7024EEB86B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9125" y="3990975"/>
            <a:ext cx="1994088" cy="313932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illusjw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53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1714500"/>
            <a:ext cx="10972800" cy="3293209"/>
          </a:xfrm>
        </p:spPr>
        <p:txBody>
          <a:bodyPr/>
          <a:lstStyle/>
          <a:p>
            <a:r>
              <a:rPr lang="en-US" dirty="0"/>
              <a:t>Internship Experience &amp; Goals</a:t>
            </a:r>
          </a:p>
          <a:p>
            <a:r>
              <a:rPr lang="en-US" dirty="0"/>
              <a:t>User Story, Requirements &amp; Scope</a:t>
            </a:r>
          </a:p>
          <a:p>
            <a:r>
              <a:rPr lang="en-US" dirty="0"/>
              <a:t>Architecture Walkthrough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Cost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DCCA48-55D2-B24D-8C87-C66C6D1D314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9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F97F47-45F8-41EB-918E-9C355718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Whoami</a:t>
            </a:r>
            <a:r>
              <a:rPr lang="en-US" dirty="0"/>
              <a:t> – Jeremiah Webb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7CCA91-2B45-404E-9A1B-2B2719727E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in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EE774-88B3-4B97-BC3B-DC45AB39DA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598" y="2141554"/>
            <a:ext cx="2377440" cy="1148007"/>
          </a:xfrm>
        </p:spPr>
        <p:txBody>
          <a:bodyPr/>
          <a:lstStyle/>
          <a:p>
            <a:r>
              <a:rPr lang="en-US" dirty="0"/>
              <a:t>SEA44 - Frontier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A514678-B9E3-40E1-8434-4891925AF5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Studying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C88B305-E252-4A2A-8DB2-7E7BBF3E07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474719" y="2141554"/>
            <a:ext cx="2377440" cy="994118"/>
          </a:xfrm>
        </p:spPr>
        <p:txBody>
          <a:bodyPr/>
          <a:lstStyle/>
          <a:p>
            <a:r>
              <a:rPr lang="en-US" dirty="0"/>
              <a:t>B.S Computer Science</a:t>
            </a:r>
          </a:p>
          <a:p>
            <a:r>
              <a:rPr lang="en-US" dirty="0"/>
              <a:t>M.S Cybersecurity Engineering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50128-FCE1-449A-876D-5C99F5EC3E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Hobbies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76B0363-0955-408B-BAB1-5920DA63EE8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39840" y="2141554"/>
            <a:ext cx="2377440" cy="1148007"/>
          </a:xfrm>
        </p:spPr>
        <p:txBody>
          <a:bodyPr/>
          <a:lstStyle/>
          <a:p>
            <a:r>
              <a:rPr lang="en-US" dirty="0"/>
              <a:t>Baking</a:t>
            </a:r>
          </a:p>
          <a:p>
            <a:r>
              <a:rPr lang="en-US" dirty="0"/>
              <a:t>Private Pilot License </a:t>
            </a:r>
          </a:p>
          <a:p>
            <a:r>
              <a:rPr lang="en-US" dirty="0"/>
              <a:t>Ethical Hacking!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C4CA2EB-54E6-4F2B-84C6-4F24439AE3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Interests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6350491-848D-4F6C-BF94-A9B3BE1F60D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204960" y="2141554"/>
            <a:ext cx="2377440" cy="744819"/>
          </a:xfrm>
        </p:spPr>
        <p:txBody>
          <a:bodyPr/>
          <a:lstStyle/>
          <a:p>
            <a:r>
              <a:rPr lang="en-US" dirty="0"/>
              <a:t>Psychology</a:t>
            </a:r>
          </a:p>
          <a:p>
            <a:r>
              <a:rPr lang="en-US" dirty="0"/>
              <a:t>Traveling – Japan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9F564C-00B0-B44C-9249-4BC3A48DC82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53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CDB8F1-5CC2-837E-A6A2-EA4E4A4B3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Internship Experience &amp; Goals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8E4D48-59EA-3855-A549-F36C580C5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81200"/>
            <a:ext cx="10972800" cy="4219617"/>
          </a:xfrm>
        </p:spPr>
        <p:txBody>
          <a:bodyPr/>
          <a:lstStyle/>
          <a:p>
            <a:r>
              <a:rPr lang="en-US" sz="2400" dirty="0"/>
              <a:t>Learn and Be Curious</a:t>
            </a:r>
          </a:p>
          <a:p>
            <a:pPr lvl="1"/>
            <a:r>
              <a:rPr lang="en-US" sz="1800" dirty="0"/>
              <a:t>Startup SA Role / Shadowing – Difference between Enterprise</a:t>
            </a:r>
          </a:p>
          <a:p>
            <a:pPr lvl="1"/>
            <a:r>
              <a:rPr lang="en-US" sz="1800" dirty="0"/>
              <a:t>Discover WWSO Security Domain &amp; Security TFC</a:t>
            </a:r>
          </a:p>
          <a:p>
            <a:pPr lvl="1"/>
            <a:r>
              <a:rPr lang="en-US" sz="1800" dirty="0"/>
              <a:t>Learn AI/ML AWS Services</a:t>
            </a:r>
          </a:p>
          <a:p>
            <a:r>
              <a:rPr lang="en-US" sz="2400" dirty="0"/>
              <a:t>Bias For Action</a:t>
            </a:r>
          </a:p>
          <a:p>
            <a:pPr lvl="1"/>
            <a:r>
              <a:rPr lang="en-US" sz="1800" dirty="0"/>
              <a:t>Developer Certification – Achieved!</a:t>
            </a:r>
          </a:p>
          <a:p>
            <a:pPr lvl="1"/>
            <a:r>
              <a:rPr lang="en-US" sz="1800" dirty="0"/>
              <a:t>Security Specialization Certification - Scheduled</a:t>
            </a:r>
          </a:p>
          <a:p>
            <a:r>
              <a:rPr lang="en-US" sz="2400" dirty="0"/>
              <a:t>Deliver Results</a:t>
            </a:r>
          </a:p>
          <a:p>
            <a:pPr lvl="1"/>
            <a:r>
              <a:rPr lang="en-US" sz="1800" dirty="0"/>
              <a:t>Full CloudFormation Template for Data Pipeline</a:t>
            </a:r>
          </a:p>
          <a:p>
            <a:pPr lvl="1"/>
            <a:r>
              <a:rPr lang="en-US" sz="1800" dirty="0"/>
              <a:t>Full Demo &amp; Expanded Scope for Project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0B91F5-22BA-891D-058F-50BA4FD714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Episode 5, The Interns Strikes back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08AD3-5522-964A-A2BF-E853005C652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0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DDBD47-AEFD-ED5D-C6E9-6C8455FCA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Story, Requirements &amp; Scope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1F2ABF-A822-0A4F-2C38-F1F41C50B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4500"/>
            <a:ext cx="10972800" cy="4271939"/>
          </a:xfrm>
        </p:spPr>
        <p:txBody>
          <a:bodyPr/>
          <a:lstStyle/>
          <a:p>
            <a:r>
              <a:rPr lang="en-US" dirty="0"/>
              <a:t>Doctor/Physician Recording Appointments</a:t>
            </a:r>
          </a:p>
          <a:p>
            <a:endParaRPr lang="en-US" dirty="0"/>
          </a:p>
          <a:p>
            <a:r>
              <a:rPr lang="en-US" dirty="0"/>
              <a:t>Serverless Data Preparation Pipeline for Machine Learning</a:t>
            </a:r>
          </a:p>
          <a:p>
            <a:endParaRPr lang="en-US" dirty="0"/>
          </a:p>
          <a:p>
            <a:r>
              <a:rPr lang="en-US" dirty="0"/>
              <a:t>Ability to Share Files, Redacted &amp; Plaintext</a:t>
            </a:r>
          </a:p>
          <a:p>
            <a:endParaRPr lang="en-US" dirty="0"/>
          </a:p>
          <a:p>
            <a:r>
              <a:rPr lang="en-US" dirty="0"/>
              <a:t>HIPAA Compliance / Security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1781DB-8747-9D44-8073-96E6E9006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48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3D0A2E-B4FF-E702-061F-BEAD1BED7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Walkthrough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C5BC1C-535B-4848-6DEC-ABB825480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79" y="1894113"/>
            <a:ext cx="11884442" cy="413657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D1B0C-35CB-F347-9C85-4C3FE1D8E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5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A1A9C-78AD-D9FB-C602-00326BA1D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0435"/>
            <a:ext cx="7823200" cy="757130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63451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5BFF0E-2760-945F-D89B-500F5106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1"/>
            <a:ext cx="5334000" cy="535531"/>
          </a:xfrm>
        </p:spPr>
        <p:txBody>
          <a:bodyPr/>
          <a:lstStyle/>
          <a:p>
            <a:r>
              <a:rPr lang="en-US" dirty="0"/>
              <a:t>Cost &amp; Assumptions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156D0B0-4D87-3983-D641-2BFDB89F15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886" y="1449932"/>
            <a:ext cx="5340630" cy="395359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08AD3-5522-964A-A2BF-E853005C652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AE3C24E-ECED-5A49-3E6C-39C9E00CD7EB}"/>
              </a:ext>
            </a:extLst>
          </p:cNvPr>
          <p:cNvSpPr txBox="1">
            <a:spLocks/>
          </p:cNvSpPr>
          <p:nvPr/>
        </p:nvSpPr>
        <p:spPr>
          <a:xfrm>
            <a:off x="609600" y="1981200"/>
            <a:ext cx="5323516" cy="322242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SzPct val="90000"/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28575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SzPct val="90000"/>
              <a:buFont typeface="Wingdings" panose="05000000000000000000" pitchFamily="2" charset="2"/>
              <a:buNone/>
              <a:defRPr sz="2000" kern="1200" baseline="0">
                <a:solidFill>
                  <a:schemeClr val="bg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62865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Font typeface="Amazon Ember" panose="020B0603020204020204" pitchFamily="34" charset="0"/>
              <a:buNone/>
              <a:defRPr sz="1800" kern="1200" baseline="0">
                <a:solidFill>
                  <a:schemeClr val="bg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9144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bg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1430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bg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Back End Pipeline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20 Hours of MP3 Audio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Does not include website from demo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Does not include Free Tier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Start Up Cost: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5414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FAADC-B0EB-EECB-0DCC-D36997EF6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0435"/>
            <a:ext cx="7823200" cy="757130"/>
          </a:xfrm>
        </p:spPr>
        <p:txBody>
          <a:bodyPr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41392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AWS Startups Color">
  <a:themeElements>
    <a:clrScheme name="Custom 46">
      <a:dk1>
        <a:srgbClr val="232E3D"/>
      </a:dk1>
      <a:lt1>
        <a:srgbClr val="FFFFFF"/>
      </a:lt1>
      <a:dk2>
        <a:srgbClr val="222F3D"/>
      </a:dk2>
      <a:lt2>
        <a:srgbClr val="F1F3F3"/>
      </a:lt2>
      <a:accent1>
        <a:srgbClr val="330065"/>
      </a:accent1>
      <a:accent2>
        <a:srgbClr val="DF295C"/>
      </a:accent2>
      <a:accent3>
        <a:srgbClr val="7B59EC"/>
      </a:accent3>
      <a:accent4>
        <a:srgbClr val="7BE7F4"/>
      </a:accent4>
      <a:accent5>
        <a:srgbClr val="320063"/>
      </a:accent5>
      <a:accent6>
        <a:srgbClr val="DD285B"/>
      </a:accent6>
      <a:hlink>
        <a:srgbClr val="7BE7F3"/>
      </a:hlink>
      <a:folHlink>
        <a:srgbClr val="003180"/>
      </a:folHlink>
    </a:clrScheme>
    <a:fontScheme name="Ember Heavy and Ember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tIns="45720" rIns="45720"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WS_Startups_Powerpoint_Color_2023" id="{625FC2BC-ACC2-1349-AA68-E4CA35686F2F}" vid="{3A0CA8B1-3ACB-B84C-A3B4-71B216AA1A44}"/>
    </a:ext>
  </a:extLst>
</a:theme>
</file>

<file path=ppt/theme/theme2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AWS Startups Color</Template>
  <TotalTime>1582</TotalTime>
  <Words>197</Words>
  <Application>Microsoft Macintosh PowerPoint</Application>
  <PresentationFormat>Widescreen</PresentationFormat>
  <Paragraphs>60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Wingdings</vt:lpstr>
      <vt:lpstr>Amazon Ember Heavy</vt:lpstr>
      <vt:lpstr>Amazon Ember Display</vt:lpstr>
      <vt:lpstr>Amazon Ember Mono</vt:lpstr>
      <vt:lpstr>Arial</vt:lpstr>
      <vt:lpstr>Amazon Ember</vt:lpstr>
      <vt:lpstr>Lucida Console</vt:lpstr>
      <vt:lpstr>AWS Startups Color</vt:lpstr>
      <vt:lpstr>Phi-Bye</vt:lpstr>
      <vt:lpstr>Agenda</vt:lpstr>
      <vt:lpstr>Whoami – Jeremiah Webb</vt:lpstr>
      <vt:lpstr>Internship Experience &amp; Goals</vt:lpstr>
      <vt:lpstr>User Story, Requirements &amp; Scope</vt:lpstr>
      <vt:lpstr>Architecture Walkthrough</vt:lpstr>
      <vt:lpstr>DEMO</vt:lpstr>
      <vt:lpstr>Cost &amp; Assumptions</vt:lpstr>
      <vt:lpstr>Q&amp;A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template includes</dc:title>
  <dc:creator>Webb, Jeremiah</dc:creator>
  <cp:lastModifiedBy>Webb, Jeremiah</cp:lastModifiedBy>
  <cp:revision>71</cp:revision>
  <dcterms:created xsi:type="dcterms:W3CDTF">2023-07-31T16:28:35Z</dcterms:created>
  <dcterms:modified xsi:type="dcterms:W3CDTF">2023-08-01T19:54:53Z</dcterms:modified>
</cp:coreProperties>
</file>